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80" r:id="rId6"/>
    <p:sldId id="316" r:id="rId7"/>
    <p:sldId id="320" r:id="rId8"/>
    <p:sldId id="318" r:id="rId9"/>
    <p:sldId id="295" r:id="rId10"/>
    <p:sldId id="296" r:id="rId11"/>
    <p:sldId id="298" r:id="rId12"/>
    <p:sldId id="292" r:id="rId13"/>
    <p:sldId id="288" r:id="rId14"/>
    <p:sldId id="289" r:id="rId15"/>
    <p:sldId id="309" r:id="rId16"/>
    <p:sldId id="310" r:id="rId17"/>
    <p:sldId id="314" r:id="rId18"/>
    <p:sldId id="313" r:id="rId19"/>
    <p:sldId id="311" r:id="rId20"/>
    <p:sldId id="31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33400" y="928688"/>
            <a:ext cx="7854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  <a:noAutofit/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 defTabSz="912813"/>
            <a:r>
              <a:rPr lang="uk-UA" sz="2000" dirty="0" smtClean="0">
                <a:solidFill>
                  <a:srgbClr val="CAFBED"/>
                </a:solidFill>
                <a:latin typeface="Arial Black" pitchFamily="34" charset="0"/>
              </a:rPr>
              <a:t> </a:t>
            </a:r>
          </a:p>
          <a:p>
            <a:pPr marR="0" algn="ctr" defTabSz="912813"/>
            <a:r>
              <a:rPr lang="uk-UA" sz="2000" dirty="0" smtClean="0">
                <a:solidFill>
                  <a:srgbClr val="CAFBED"/>
                </a:solidFill>
                <a:latin typeface="Arial Black" pitchFamily="34" charset="0"/>
              </a:rPr>
              <a:t>      </a:t>
            </a:r>
            <a:r>
              <a:rPr lang="uk-UA" sz="4000" dirty="0" smtClean="0">
                <a:solidFill>
                  <a:schemeClr val="accent1"/>
                </a:solidFill>
                <a:latin typeface="Arial Black" pitchFamily="34" charset="0"/>
              </a:rPr>
              <a:t>Застосування  інформаційно-комунікативних  технологій під час вивчення творчості </a:t>
            </a:r>
          </a:p>
          <a:p>
            <a:pPr marR="0" algn="ctr" defTabSz="912813"/>
            <a:r>
              <a:rPr lang="uk-UA" sz="4000" dirty="0" smtClean="0">
                <a:solidFill>
                  <a:schemeClr val="accent1"/>
                </a:solidFill>
                <a:latin typeface="Arial Black" pitchFamily="34" charset="0"/>
              </a:rPr>
              <a:t>Т. Г. Шевченка </a:t>
            </a:r>
            <a:endParaRPr lang="ru-RU" sz="4000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428596" y="1142984"/>
            <a:ext cx="914400" cy="914400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590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14348" y="1785926"/>
            <a:ext cx="77724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dirty="0" smtClean="0">
                <a:solidFill>
                  <a:schemeClr val="tx2"/>
                </a:solidFill>
                <a:latin typeface="Arial Narrow" pitchFamily="34" charset="0"/>
              </a:rPr>
              <a:t>Хто автор </a:t>
            </a:r>
            <a:r>
              <a:rPr lang="uk-UA" sz="4400" b="1" dirty="0" err="1" smtClean="0">
                <a:solidFill>
                  <a:schemeClr val="tx2"/>
                </a:solidFill>
                <a:latin typeface="Arial Narrow" pitchFamily="34" charset="0"/>
              </a:rPr>
              <a:t>пам</a:t>
            </a:r>
            <a:r>
              <a:rPr lang="en-US" sz="4400" b="1" dirty="0" smtClean="0">
                <a:solidFill>
                  <a:schemeClr val="tx2"/>
                </a:solidFill>
                <a:latin typeface="Arial Narrow" pitchFamily="34" charset="0"/>
              </a:rPr>
              <a:t>’</a:t>
            </a:r>
            <a:r>
              <a:rPr lang="uk-UA" sz="4400" b="1" dirty="0" err="1" smtClean="0">
                <a:solidFill>
                  <a:schemeClr val="tx2"/>
                </a:solidFill>
                <a:latin typeface="Arial Narrow" pitchFamily="34" charset="0"/>
              </a:rPr>
              <a:t>ятника</a:t>
            </a:r>
            <a:r>
              <a:rPr lang="uk-UA" sz="4400" b="1" dirty="0" smtClean="0">
                <a:solidFill>
                  <a:schemeClr val="tx2"/>
                </a:solidFill>
                <a:latin typeface="Arial Narrow" pitchFamily="34" charset="0"/>
              </a:rPr>
              <a:t> Шевченкові в Харкові?</a:t>
            </a:r>
            <a:endParaRPr lang="ru-RU" sz="4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71550" y="48688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i="1" dirty="0" err="1" smtClean="0">
                <a:solidFill>
                  <a:srgbClr val="FF0000"/>
                </a:solidFill>
                <a:latin typeface="Forte" pitchFamily="66" charset="0"/>
              </a:rPr>
              <a:t>Манізер</a:t>
            </a:r>
            <a:endParaRPr lang="ru-RU" sz="4400" b="1" i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6048375" cy="814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Шевченко й Харків</a:t>
            </a:r>
            <a:endParaRPr lang="ru-RU" sz="4000" b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pic>
        <p:nvPicPr>
          <p:cNvPr id="20492" name="Picture 12" descr="Рисунок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508500"/>
            <a:ext cx="1682750" cy="2160588"/>
          </a:xfrm>
          <a:prstGeom prst="rect">
            <a:avLst/>
          </a:prstGeom>
          <a:noFill/>
        </p:spPr>
      </p:pic>
      <p:pic>
        <p:nvPicPr>
          <p:cNvPr id="9" name="Содержимое 7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4286257"/>
            <a:ext cx="2923141" cy="2382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590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57224" y="2000240"/>
            <a:ext cx="7772400" cy="17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 dirty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483768" y="4868863"/>
            <a:ext cx="4752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Arial Narrow" pitchFamily="34" charset="0"/>
              </a:rPr>
              <a:t>«Катерина»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1403350" y="765175"/>
            <a:ext cx="60483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itchFamily="34" charset="0"/>
              </a:rPr>
              <a:t>Шевченко й українське кіномистецтво</a:t>
            </a:r>
            <a:endParaRPr lang="ru-RU" sz="4000" b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itchFamily="34" charset="0"/>
            </a:endParaRPr>
          </a:p>
        </p:txBody>
      </p:sp>
      <p:pic>
        <p:nvPicPr>
          <p:cNvPr id="20492" name="Picture 12" descr="Рисунок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508500"/>
            <a:ext cx="1682750" cy="21605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00061" y="2324785"/>
            <a:ext cx="7886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Який твір Шевченка було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вперше екранізовано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50" y="3885889"/>
            <a:ext cx="2403672" cy="2783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590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57224" y="1484784"/>
            <a:ext cx="7772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 яких творах Шевченко опоетизував історичну добу України, відображену на картині?</a:t>
            </a:r>
            <a:endParaRPr lang="ru-RU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72441" y="508518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Forte" pitchFamily="66" charset="0"/>
              </a:rPr>
              <a:t>«До Основ</a:t>
            </a:r>
            <a:r>
              <a:rPr lang="en-US" sz="2800" b="1" i="1" dirty="0" smtClean="0">
                <a:solidFill>
                  <a:srgbClr val="FF0000"/>
                </a:solidFill>
                <a:latin typeface="Forte" pitchFamily="66" charset="0"/>
              </a:rPr>
              <a:t>’</a:t>
            </a:r>
            <a:r>
              <a:rPr lang="uk-UA" sz="2800" b="1" i="1" dirty="0" err="1" smtClean="0">
                <a:solidFill>
                  <a:srgbClr val="FF0000"/>
                </a:solidFill>
                <a:latin typeface="Forte" pitchFamily="66" charset="0"/>
              </a:rPr>
              <a:t>яненка</a:t>
            </a:r>
            <a:r>
              <a:rPr lang="uk-UA" sz="2800" b="1" i="1" dirty="0" smtClean="0">
                <a:solidFill>
                  <a:srgbClr val="FF0000"/>
                </a:solidFill>
                <a:latin typeface="Forte" pitchFamily="66" charset="0"/>
              </a:rPr>
              <a:t>»,  «Тарасова ніч»</a:t>
            </a:r>
            <a:endParaRPr lang="ru-RU" sz="2800" b="1" i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1403350" y="765175"/>
            <a:ext cx="60483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 уважний ти читач</a:t>
            </a:r>
            <a:endParaRPr lang="ru-RU" sz="4000" b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92" name="Picture 12" descr="Рисунок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508500"/>
            <a:ext cx="1682750" cy="2160588"/>
          </a:xfrm>
          <a:prstGeom prst="rect">
            <a:avLst/>
          </a:prstGeom>
          <a:noFill/>
        </p:spPr>
      </p:pic>
      <p:pic>
        <p:nvPicPr>
          <p:cNvPr id="11" name="Picture 2" descr="D:\ilustr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2924944"/>
            <a:ext cx="3456384" cy="233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590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1600" y="1700808"/>
            <a:ext cx="7772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uk-UA" sz="4400" dirty="0" smtClean="0"/>
              <a:t>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Природний супутник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Землі, що згадується в   баладі, яка починається словами 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«Реве та стогне Дніпр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широкий…»? 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827088" y="49418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Forte" pitchFamily="66" charset="0"/>
              </a:rPr>
              <a:t>Місяць</a:t>
            </a:r>
            <a:endParaRPr lang="ru-RU" sz="4400" b="1" i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327650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8686" name="Picture 14" descr="book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282406"/>
            <a:ext cx="1473200" cy="8747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4179" y="316984"/>
            <a:ext cx="6138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 уважний ти читач</a:t>
            </a:r>
            <a:endParaRPr lang="ru-RU" sz="4800" b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Содержимое 5" descr="images (6)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83568" y="3975391"/>
            <a:ext cx="2121421" cy="2614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590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57224" y="2000240"/>
            <a:ext cx="7772400" cy="23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endParaRPr lang="uk-UA" sz="4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uk-UA" sz="4000" b="1" dirty="0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/>
              <a:t>досі</a:t>
            </a:r>
            <a:r>
              <a:rPr lang="ru-RU" sz="4000" b="1" dirty="0"/>
              <a:t> сниться  </a:t>
            </a:r>
            <a:r>
              <a:rPr lang="ru-RU" sz="4000" b="1" dirty="0" smtClean="0"/>
              <a:t>        </a:t>
            </a:r>
            <a:r>
              <a:rPr lang="ru-RU" sz="4000" b="1" dirty="0" err="1" smtClean="0"/>
              <a:t>під</a:t>
            </a:r>
            <a:r>
              <a:rPr lang="ru-RU" sz="4000" b="1" dirty="0" smtClean="0"/>
              <a:t> горою </a:t>
            </a:r>
            <a:r>
              <a:rPr lang="ru-RU" sz="4000" b="1" dirty="0" err="1" smtClean="0"/>
              <a:t>між</a:t>
            </a:r>
            <a:r>
              <a:rPr lang="ru-RU" sz="4000" b="1" dirty="0" smtClean="0"/>
              <a:t> </a:t>
            </a:r>
            <a:r>
              <a:rPr lang="ru-RU" sz="4000" b="1" dirty="0"/>
              <a:t>вербами та над водою </a:t>
            </a:r>
            <a:r>
              <a:rPr lang="ru-RU" sz="4000" b="1" dirty="0" err="1"/>
              <a:t>біленька</a:t>
            </a:r>
            <a:r>
              <a:rPr lang="ru-RU" sz="4000" b="1" dirty="0"/>
              <a:t> </a:t>
            </a:r>
            <a:r>
              <a:rPr lang="ru-RU" sz="4000" b="1" dirty="0" err="1"/>
              <a:t>хаточка</a:t>
            </a:r>
            <a:r>
              <a:rPr lang="ru-RU" sz="4000" b="1" dirty="0"/>
              <a:t>. </a:t>
            </a:r>
            <a:endParaRPr lang="ru-RU" sz="40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endParaRPr lang="ru-RU" sz="4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71550" y="48688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Forte" pitchFamily="66" charset="0"/>
              </a:rPr>
              <a:t>Двокрапка</a:t>
            </a:r>
            <a:endParaRPr lang="ru-RU" sz="4400" b="1" i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684212" y="476672"/>
            <a:ext cx="8136259" cy="110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  <a:alpha val="50000"/>
                  </a:schemeClr>
                </a:solidFill>
                <a:latin typeface="Bookman Old Style"/>
              </a:rPr>
              <a:t>Який розділовий знак треба поставити  в безсполучниковому</a:t>
            </a:r>
          </a:p>
          <a:p>
            <a:pPr algn="ctr"/>
            <a:r>
              <a:rPr lang="uk-UA" sz="4000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  <a:alpha val="50000"/>
                  </a:schemeClr>
                </a:solidFill>
                <a:latin typeface="Bookman Old Style"/>
              </a:rPr>
              <a:t> складному реченні на місці сови ?</a:t>
            </a:r>
            <a:endParaRPr lang="ru-RU" sz="4000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lumMod val="75000"/>
                  <a:alpha val="50000"/>
                </a:schemeClr>
              </a:solidFill>
              <a:latin typeface="Bookman Old Style"/>
            </a:endParaRPr>
          </a:p>
        </p:txBody>
      </p:sp>
      <p:pic>
        <p:nvPicPr>
          <p:cNvPr id="20492" name="Picture 12" descr="Рисунок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508500"/>
            <a:ext cx="1682750" cy="2160588"/>
          </a:xfrm>
          <a:prstGeom prst="rect">
            <a:avLst/>
          </a:prstGeom>
          <a:noFill/>
        </p:spPr>
      </p:pic>
      <p:pic>
        <p:nvPicPr>
          <p:cNvPr id="13" name="Рисунок 12" descr="OWL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71763" y="1916832"/>
            <a:ext cx="1310336" cy="140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WordArt 28" descr="lines5"/>
          <p:cNvSpPr>
            <a:spLocks noChangeArrowheads="1" noChangeShapeType="1" noTextEdit="1"/>
          </p:cNvSpPr>
          <p:nvPr/>
        </p:nvSpPr>
        <p:spPr bwMode="auto">
          <a:xfrm>
            <a:off x="1264965" y="242093"/>
            <a:ext cx="6984776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Тренажери </a:t>
            </a:r>
            <a:r>
              <a:rPr lang="uk-UA" sz="3600" kern="10" normalizeH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з</a:t>
            </a:r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 теми «Синтаксис» </a:t>
            </a:r>
            <a:endParaRPr lang="ru-RU" sz="3600" kern="10" normalizeH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+mj-lt"/>
              <a:cs typeface="Arial"/>
            </a:endParaRP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859433" y="3501777"/>
            <a:ext cx="2304182" cy="129564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 smtClean="0"/>
              <a:t>а) складносурядне</a:t>
            </a:r>
            <a:endParaRPr lang="ru-RU" dirty="0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59433" y="5085060"/>
            <a:ext cx="2375619" cy="1295871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 smtClean="0"/>
              <a:t>б) з різними видами </a:t>
            </a:r>
          </a:p>
          <a:p>
            <a:pPr algn="ctr">
              <a:defRPr/>
            </a:pP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6449888" y="5157192"/>
            <a:ext cx="2159000" cy="1223739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dirty="0" smtClean="0"/>
              <a:t>г) безсполучникове 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6467797" y="3501331"/>
            <a:ext cx="2087017" cy="1296094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 smtClean="0"/>
              <a:t>в) складнопідрядне</a:t>
            </a:r>
            <a:endParaRPr lang="ru-RU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924300" y="4076700"/>
            <a:ext cx="1800225" cy="100836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 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«Причинна»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887911" y="4076700"/>
            <a:ext cx="1836614" cy="1008359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Правильна </a:t>
            </a:r>
          </a:p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відповідь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92696"/>
            <a:ext cx="8208912" cy="2376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atin typeface="+mj-lt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+mj-lt"/>
              </a:rPr>
              <a:t>Укажіть тип складного речення з твору Шевченка (назвіть назву твору)</a:t>
            </a:r>
          </a:p>
          <a:p>
            <a:pPr algn="ctr"/>
            <a:endParaRPr lang="uk-UA" sz="2000" dirty="0" smtClean="0"/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+mj-lt"/>
              </a:rPr>
              <a:t>Пішов шелест по діброві;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+mj-lt"/>
              </a:rPr>
              <a:t>Шепчуть густі лози,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+mj-lt"/>
              </a:rPr>
              <a:t>А дівчина спить  під дубом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+mj-lt"/>
              </a:rPr>
              <a:t>При битій дорозі.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8326856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WordArt 28" descr="lines5"/>
          <p:cNvSpPr>
            <a:spLocks noChangeArrowheads="1" noChangeShapeType="1" noTextEdit="1"/>
          </p:cNvSpPr>
          <p:nvPr/>
        </p:nvSpPr>
        <p:spPr bwMode="auto">
          <a:xfrm>
            <a:off x="1264965" y="242093"/>
            <a:ext cx="6984776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Тренажери </a:t>
            </a:r>
            <a:r>
              <a:rPr lang="uk-UA" sz="3600" kern="10" normalizeH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з</a:t>
            </a:r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 теми «Синтаксис» </a:t>
            </a:r>
            <a:endParaRPr lang="ru-RU" sz="3600" kern="10" normalizeH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+mj-lt"/>
              <a:cs typeface="Arial"/>
            </a:endParaRP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859433" y="3501777"/>
            <a:ext cx="2304182" cy="129564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 smtClean="0">
                <a:solidFill>
                  <a:srgbClr val="C00000"/>
                </a:solidFill>
              </a:rPr>
              <a:t>а</a:t>
            </a:r>
            <a:r>
              <a:rPr lang="uk-UA" b="1" dirty="0" smtClean="0">
                <a:solidFill>
                  <a:srgbClr val="C00000"/>
                </a:solidFill>
              </a:rPr>
              <a:t>) однорідні члени 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C00000"/>
                </a:solidFill>
              </a:rPr>
              <a:t>речення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59433" y="5085060"/>
            <a:ext cx="2375619" cy="1295871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C00000"/>
                </a:solidFill>
              </a:rPr>
              <a:t>б) відокремлена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C00000"/>
                </a:solidFill>
              </a:rPr>
              <a:t>прикладка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6449888" y="5157192"/>
            <a:ext cx="2159000" cy="1223739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b="1" dirty="0" smtClean="0">
                <a:solidFill>
                  <a:srgbClr val="C00000"/>
                </a:solidFill>
              </a:rPr>
              <a:t>г) вставне слово 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6467797" y="3501331"/>
            <a:ext cx="2087017" cy="1296094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C00000"/>
                </a:solidFill>
              </a:rPr>
              <a:t>в) звертання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924300" y="4076700"/>
            <a:ext cx="1800225" cy="100836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 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«Гайдамаки»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906104" y="4082009"/>
            <a:ext cx="2034047" cy="1219199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Правильна </a:t>
            </a:r>
          </a:p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відповідь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92696"/>
            <a:ext cx="8208912" cy="2376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atin typeface="+mj-lt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+mj-lt"/>
              </a:rPr>
              <a:t>Укажіть, чим ускладнене просте речення</a:t>
            </a:r>
          </a:p>
          <a:p>
            <a:pPr algn="ctr"/>
            <a:endParaRPr lang="uk-UA" sz="2000" b="1" dirty="0" smtClean="0">
              <a:latin typeface="+mj-lt"/>
            </a:endParaRPr>
          </a:p>
          <a:p>
            <a:pPr algn="ctr"/>
            <a:r>
              <a:rPr lang="uk-UA" sz="4000" b="1" dirty="0" smtClean="0">
                <a:latin typeface="+mj-lt"/>
              </a:rPr>
              <a:t>«І той минув – день  Маковія,</a:t>
            </a:r>
          </a:p>
          <a:p>
            <a:pPr algn="ctr"/>
            <a:r>
              <a:rPr lang="uk-UA" sz="4000" b="1" dirty="0" smtClean="0">
                <a:latin typeface="+mj-lt"/>
              </a:rPr>
              <a:t>Велике Свято в Україні».</a:t>
            </a:r>
          </a:p>
          <a:p>
            <a:pPr algn="ctr"/>
            <a:endParaRPr lang="uk-UA" sz="20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6170375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</p:childTnLst>
        </p:cTn>
      </p:par>
    </p:tnLst>
    <p:bldLst>
      <p:bldP spid="71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WordArt 28" descr="lines5"/>
          <p:cNvSpPr>
            <a:spLocks noChangeArrowheads="1" noChangeShapeType="1" noTextEdit="1"/>
          </p:cNvSpPr>
          <p:nvPr/>
        </p:nvSpPr>
        <p:spPr bwMode="auto">
          <a:xfrm>
            <a:off x="1264965" y="242093"/>
            <a:ext cx="6984776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Тренажери</a:t>
            </a:r>
            <a:r>
              <a:rPr lang="en-US" sz="3600" kern="10" normalizeH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 </a:t>
            </a:r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з</a:t>
            </a:r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 теми </a:t>
            </a:r>
            <a:r>
              <a:rPr lang="uk-UA" sz="3600" kern="10" normalizeH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Arial"/>
              </a:rPr>
              <a:t>«Синтаксис» </a:t>
            </a:r>
            <a:endParaRPr lang="ru-RU" sz="3600" kern="10" normalizeH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+mj-lt"/>
              <a:cs typeface="Arial"/>
            </a:endParaRP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523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859433" y="4580879"/>
            <a:ext cx="2304182" cy="129564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3200" dirty="0"/>
              <a:t>А</a:t>
            </a:r>
            <a:endParaRPr lang="ru-RU" sz="3200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6467797" y="4580879"/>
            <a:ext cx="2087017" cy="1296094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3200" dirty="0"/>
              <a:t>Б</a:t>
            </a:r>
            <a:endParaRPr lang="ru-RU" sz="3200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4067944" y="4580879"/>
            <a:ext cx="1800225" cy="100836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031555" y="4580879"/>
            <a:ext cx="1836614" cy="1008359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Правильна </a:t>
            </a:r>
          </a:p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</a:rPr>
              <a:t>відповідь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2897" y="908719"/>
            <a:ext cx="8208912" cy="26314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У якому реченні ставиться тире?</a:t>
            </a:r>
          </a:p>
          <a:p>
            <a:pPr algn="ctr"/>
            <a:endParaRPr lang="uk-UA" sz="2000" dirty="0" smtClean="0"/>
          </a:p>
          <a:p>
            <a:r>
              <a:rPr lang="uk-UA" sz="2400" b="1" dirty="0" smtClean="0">
                <a:solidFill>
                  <a:srgbClr val="FF0000"/>
                </a:solidFill>
              </a:rPr>
              <a:t>А.</a:t>
            </a:r>
            <a:r>
              <a:rPr lang="uk-UA" sz="2400" b="1" dirty="0" smtClean="0"/>
              <a:t> Плаче козак  шляхи биті  заросли тернами.                  </a:t>
            </a:r>
          </a:p>
          <a:p>
            <a:r>
              <a:rPr lang="uk-UA" sz="2400" b="1" dirty="0"/>
              <a:t> </a:t>
            </a:r>
            <a:r>
              <a:rPr lang="uk-UA" sz="2400" b="1" dirty="0" smtClean="0"/>
              <a:t>                                                                           «Думка»</a:t>
            </a:r>
            <a:endParaRPr lang="ru-RU" sz="2400" b="1" dirty="0"/>
          </a:p>
          <a:p>
            <a:r>
              <a:rPr lang="uk-UA" sz="2400" b="1" dirty="0" smtClean="0">
                <a:solidFill>
                  <a:srgbClr val="FF0000"/>
                </a:solidFill>
              </a:rPr>
              <a:t>Б.</a:t>
            </a:r>
            <a:r>
              <a:rPr lang="uk-UA" sz="2400" b="1" dirty="0" smtClean="0"/>
              <a:t> Піди </a:t>
            </a:r>
            <a:r>
              <a:rPr lang="uk-UA" sz="2400" b="1" dirty="0"/>
              <a:t>до </a:t>
            </a:r>
            <a:r>
              <a:rPr lang="uk-UA" sz="2400" b="1" dirty="0" smtClean="0"/>
              <a:t>криниці поки </a:t>
            </a:r>
            <a:r>
              <a:rPr lang="uk-UA" sz="2400" b="1" dirty="0"/>
              <a:t>півні не </a:t>
            </a:r>
            <a:r>
              <a:rPr lang="uk-UA" sz="2400" b="1" dirty="0" smtClean="0"/>
              <a:t>співали </a:t>
            </a:r>
            <a:r>
              <a:rPr lang="ru-RU" sz="2400" b="1" dirty="0"/>
              <a:t> </a:t>
            </a:r>
            <a:r>
              <a:rPr lang="uk-UA" sz="2400" b="1" dirty="0" smtClean="0"/>
              <a:t>у мийся  </a:t>
            </a:r>
          </a:p>
          <a:p>
            <a:r>
              <a:rPr lang="uk-UA" sz="2400" b="1" dirty="0"/>
              <a:t> </a:t>
            </a:r>
            <a:r>
              <a:rPr lang="uk-UA" sz="2400" b="1" dirty="0" smtClean="0"/>
              <a:t>    водою. </a:t>
            </a:r>
          </a:p>
          <a:p>
            <a:r>
              <a:rPr lang="uk-UA" sz="2400" b="1" dirty="0" smtClean="0"/>
              <a:t>                                                                             «</a:t>
            </a:r>
            <a:r>
              <a:rPr lang="uk-UA" sz="2400" b="1" dirty="0"/>
              <a:t>Тополя</a:t>
            </a:r>
            <a:r>
              <a:rPr lang="uk-UA" sz="2400" b="1" dirty="0" smtClean="0"/>
              <a:t>»</a:t>
            </a:r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5861201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681" y="264449"/>
            <a:ext cx="8229600" cy="21564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ФРАЗЕОЛОГІЯ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</a:t>
            </a:r>
            <a:r>
              <a:rPr lang="uk-UA" sz="3600" b="1" dirty="0" smtClean="0">
                <a:solidFill>
                  <a:srgbClr val="FF0000"/>
                </a:solidFill>
              </a:rPr>
              <a:t>Дунув </a:t>
            </a:r>
            <a:r>
              <a:rPr lang="uk-UA" sz="3600" b="1" dirty="0">
                <a:solidFill>
                  <a:srgbClr val="FF0000"/>
                </a:solidFill>
              </a:rPr>
              <a:t>вітер понад </a:t>
            </a:r>
            <a:r>
              <a:rPr lang="uk-UA" sz="3600" b="1" dirty="0" err="1">
                <a:solidFill>
                  <a:srgbClr val="FF0000"/>
                </a:solidFill>
              </a:rPr>
              <a:t>ставом</a:t>
            </a:r>
            <a:r>
              <a:rPr lang="uk-UA" sz="3600" b="1" dirty="0">
                <a:solidFill>
                  <a:srgbClr val="FF0000"/>
                </a:solidFill>
              </a:rPr>
              <a:t> —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</a:t>
            </a:r>
            <a:r>
              <a:rPr lang="uk-UA" sz="3600" b="1" dirty="0" smtClean="0">
                <a:solidFill>
                  <a:srgbClr val="FF0000"/>
                </a:solidFill>
              </a:rPr>
              <a:t>І </a:t>
            </a:r>
            <a:r>
              <a:rPr lang="uk-UA" sz="3600" b="1" dirty="0">
                <a:solidFill>
                  <a:srgbClr val="FF0000"/>
                </a:solidFill>
              </a:rPr>
              <a:t>сліду не стало («Катерина»).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526280" y="2636911"/>
            <a:ext cx="4041775" cy="3845720"/>
          </a:xfrm>
        </p:spPr>
        <p:txBody>
          <a:bodyPr/>
          <a:lstStyle/>
          <a:p>
            <a:pPr eaLnBrk="1" hangingPunct="1"/>
            <a:r>
              <a:rPr lang="uk-UA" altLang="ru-RU" b="1" dirty="0" smtClean="0"/>
              <a:t>І слід  пропав</a:t>
            </a:r>
          </a:p>
          <a:p>
            <a:pPr eaLnBrk="1" hangingPunct="1"/>
            <a:r>
              <a:rPr lang="uk-UA" altLang="ru-RU" b="1" dirty="0" smtClean="0"/>
              <a:t>І слід  простиг</a:t>
            </a:r>
          </a:p>
          <a:p>
            <a:pPr eaLnBrk="1" hangingPunct="1"/>
            <a:r>
              <a:rPr lang="uk-UA" altLang="ru-RU" b="1" dirty="0" smtClean="0"/>
              <a:t>Як   корова  язиком  злизала</a:t>
            </a:r>
          </a:p>
          <a:p>
            <a:pPr eaLnBrk="1" hangingPunct="1"/>
            <a:r>
              <a:rPr lang="uk-UA" altLang="ru-RU" b="1" dirty="0" smtClean="0"/>
              <a:t>І  сліду  не  лишилося</a:t>
            </a:r>
          </a:p>
          <a:p>
            <a:pPr eaLnBrk="1" hangingPunct="1"/>
            <a:r>
              <a:rPr lang="uk-UA" altLang="ru-RU" b="1" dirty="0" smtClean="0"/>
              <a:t>Тільки  й  бачили</a:t>
            </a:r>
          </a:p>
          <a:p>
            <a:pPr eaLnBrk="1" hangingPunct="1"/>
            <a:r>
              <a:rPr lang="uk-UA" altLang="ru-RU" b="1" dirty="0" smtClean="0"/>
              <a:t>Як  водою  змило</a:t>
            </a:r>
          </a:p>
          <a:p>
            <a:pPr eaLnBrk="1" hangingPunct="1"/>
            <a:r>
              <a:rPr lang="uk-UA" altLang="ru-RU" b="1" dirty="0" smtClean="0"/>
              <a:t>Як  вітром  здуло</a:t>
            </a:r>
          </a:p>
          <a:p>
            <a:pPr eaLnBrk="1" hangingPunct="1"/>
            <a:r>
              <a:rPr lang="uk-UA" altLang="ru-RU" b="1" dirty="0" smtClean="0"/>
              <a:t>Як у воду  впало</a:t>
            </a:r>
            <a:endParaRPr lang="ru-RU" altLang="ru-RU" b="1" dirty="0" smtClean="0"/>
          </a:p>
        </p:txBody>
      </p:sp>
      <p:sp>
        <p:nvSpPr>
          <p:cNvPr id="6" name="Стрелка вправо с вырезом 5"/>
          <p:cNvSpPr/>
          <p:nvPr/>
        </p:nvSpPr>
        <p:spPr bwMode="auto">
          <a:xfrm rot="4063697">
            <a:off x="3853158" y="2688147"/>
            <a:ext cx="864096" cy="426913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13" name="Рисунок 12" descr="і  слід  проходов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317503" cy="28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як  корова  язиком злизал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69" y="4941168"/>
            <a:ext cx="22145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1625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45624" cy="29523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/>
              <a:t>                             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                          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Будова слова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Б'ють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пороги; 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місяць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сходить, 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 як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і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перше сходив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... 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Нема </a:t>
            </a:r>
            <a:r>
              <a:rPr lang="ru-RU" sz="2700" b="1" dirty="0" err="1">
                <a:solidFill>
                  <a:srgbClr val="FF0000"/>
                </a:solidFill>
                <a:latin typeface="+mn-lt"/>
              </a:rPr>
              <a:t>Січі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, пропав і той, 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Хто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+mn-lt"/>
              </a:rPr>
              <a:t>всім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 верховодив! 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Чайка </a:t>
            </a:r>
            <a:r>
              <a:rPr lang="ru-RU" sz="2700" b="1" dirty="0" err="1">
                <a:solidFill>
                  <a:srgbClr val="FF0000"/>
                </a:solidFill>
                <a:latin typeface="+mn-lt"/>
              </a:rPr>
              <a:t>скиглить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+mn-lt"/>
              </a:rPr>
              <a:t>літаючи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, </a:t>
            </a:r>
            <a:r>
              <a:rPr lang="ru-RU" sz="2700" b="1" dirty="0" err="1">
                <a:solidFill>
                  <a:srgbClr val="FF0000"/>
                </a:solidFill>
                <a:latin typeface="+mn-lt"/>
              </a:rPr>
              <a:t>м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ов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за 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дітьми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плаче;  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Сонце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гріє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вітер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+mn-lt"/>
              </a:rPr>
              <a:t>віє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на степу </a:t>
            </a:r>
            <a:r>
              <a:rPr lang="ru-RU" sz="2700" b="1" dirty="0" err="1" smtClean="0">
                <a:solidFill>
                  <a:srgbClr val="FF0000"/>
                </a:solidFill>
                <a:latin typeface="+mn-lt"/>
              </a:rPr>
              <a:t>козачім</a:t>
            </a:r>
            <a:r>
              <a:rPr lang="uk-UA" sz="27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27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                           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«До Основ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’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яненка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3500438"/>
            <a:ext cx="2881312" cy="273687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Пороги </a:t>
            </a:r>
            <a:r>
              <a:rPr lang="uk-UA" sz="2400" b="1" dirty="0"/>
              <a:t>-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Місяць  </a:t>
            </a:r>
            <a:r>
              <a:rPr lang="uk-UA" sz="2400" b="1" dirty="0"/>
              <a:t>- </a:t>
            </a:r>
            <a:endParaRPr lang="uk-UA" sz="2400" b="1" dirty="0" smtClean="0"/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Сходить -</a:t>
            </a:r>
            <a:endParaRPr lang="ru-RU" sz="2400" b="1" dirty="0"/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Січі –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Літаючи - </a:t>
            </a:r>
            <a:endParaRPr lang="uk-UA" sz="2400" b="1" dirty="0"/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Плаче –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Козачім -</a:t>
            </a:r>
            <a:endParaRPr lang="ru-RU" sz="2400" b="1" dirty="0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3429000"/>
            <a:ext cx="2232025" cy="302433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Порозі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Місячний</a:t>
            </a:r>
            <a:endParaRPr lang="uk-UA" sz="2400" b="1" dirty="0"/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Сходжу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Сікти</a:t>
            </a:r>
            <a:endParaRPr lang="uk-UA" sz="2400" b="1" dirty="0"/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Лечу</a:t>
            </a:r>
            <a:endParaRPr lang="uk-UA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Плакати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Козак</a:t>
            </a:r>
            <a:r>
              <a:rPr lang="uk-UA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82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/>
      <p:bldP spid="143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15328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 </a:t>
            </a:r>
            <a:r>
              <a:rPr lang="uk-UA" sz="3200" b="1" dirty="0" smtClean="0">
                <a:solidFill>
                  <a:schemeClr val="accent1"/>
                </a:solidFill>
              </a:rPr>
              <a:t>Напрями використання </a:t>
            </a:r>
            <a:r>
              <a:rPr lang="uk-UA" sz="3200" b="1" dirty="0" err="1" smtClean="0">
                <a:solidFill>
                  <a:schemeClr val="accent1"/>
                </a:solidFill>
              </a:rPr>
              <a:t>комп</a:t>
            </a:r>
            <a:r>
              <a:rPr lang="en-US" sz="3200" b="1" dirty="0" smtClean="0">
                <a:solidFill>
                  <a:schemeClr val="accent1"/>
                </a:solidFill>
              </a:rPr>
              <a:t>’</a:t>
            </a:r>
            <a:r>
              <a:rPr lang="uk-UA" sz="3200" b="1" dirty="0" err="1" smtClean="0">
                <a:solidFill>
                  <a:schemeClr val="accent1"/>
                </a:solidFill>
              </a:rPr>
              <a:t>ютера</a:t>
            </a:r>
            <a:r>
              <a:rPr lang="uk-UA" sz="3200" b="1" dirty="0" smtClean="0">
                <a:solidFill>
                  <a:schemeClr val="accent1"/>
                </a:solidFill>
              </a:rPr>
              <a:t> під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uk-UA" sz="3200" b="1" dirty="0" smtClean="0">
                <a:solidFill>
                  <a:schemeClr val="accent1"/>
                </a:solidFill>
              </a:rPr>
              <a:t>час вивчення творчості Т. Г. Шевченка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786314" y="1500174"/>
            <a:ext cx="3714776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Інтегровані уроки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27584" y="1500174"/>
            <a:ext cx="3571900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Використання Інтернету для виконання завдань творчого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характеру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786314" y="2786058"/>
            <a:ext cx="3714776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Мультимедійні наочні посібники: схеми,  електронні версії підручників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56146" y="2786058"/>
            <a:ext cx="3643338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Різні види презентацій, проектна діяльність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60032" y="4071942"/>
            <a:ext cx="3714776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Віртуальні екскурсії, художні фільми, фонотека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91865" y="4071942"/>
            <a:ext cx="3643338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Електронні тренажери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843808" y="5357826"/>
            <a:ext cx="3714776" cy="107157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Застосування різних форм контролю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-828675" y="1728788"/>
            <a:ext cx="10801350" cy="20145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  <a:p>
            <a:pPr algn="ctr" eaLnBrk="1" hangingPunct="1"/>
            <a:endParaRPr lang="uk-UA" altLang="ru-RU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03734"/>
            <a:ext cx="8229600" cy="1143000"/>
          </a:xfrm>
        </p:spPr>
        <p:txBody>
          <a:bodyPr/>
          <a:lstStyle/>
          <a:p>
            <a:r>
              <a:rPr lang="uk-UA" alt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За чотири  хвилини написати, які події в житті Шевченка відбулися у вказані роки.</a:t>
            </a:r>
            <a:r>
              <a:rPr lang="ru-RU" alt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alt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altLang="ru-RU" sz="2400" b="1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329237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1814р</a:t>
            </a:r>
            <a:r>
              <a:rPr lang="uk-UA" sz="2400" b="1" dirty="0" smtClean="0">
                <a:latin typeface="Bookman Old Style" pitchFamily="18" charset="0"/>
              </a:rPr>
              <a:t>. – 		народився в с. Моринцях</a:t>
            </a: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1831р</a:t>
            </a:r>
            <a:r>
              <a:rPr lang="uk-UA" sz="2400" b="1" dirty="0" smtClean="0">
                <a:latin typeface="Bookman Old Style" pitchFamily="18" charset="0"/>
              </a:rPr>
              <a:t>. – 		приїхав </a:t>
            </a:r>
            <a:r>
              <a:rPr lang="uk-UA" sz="2400" b="1" dirty="0">
                <a:latin typeface="Bookman Old Style" pitchFamily="18" charset="0"/>
              </a:rPr>
              <a:t>у</a:t>
            </a:r>
            <a:r>
              <a:rPr lang="uk-UA" sz="2400" b="1" dirty="0" smtClean="0">
                <a:latin typeface="Bookman Old Style" pitchFamily="18" charset="0"/>
              </a:rPr>
              <a:t> Петербург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1838р</a:t>
            </a:r>
            <a:r>
              <a:rPr lang="uk-UA" sz="2400" b="1" dirty="0" smtClean="0">
                <a:latin typeface="Bookman Old Style" pitchFamily="18" charset="0"/>
              </a:rPr>
              <a:t>. – 		викуплений з кріпацтва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1840р</a:t>
            </a:r>
            <a:r>
              <a:rPr lang="uk-UA" sz="2400" b="1" dirty="0" smtClean="0">
                <a:latin typeface="Bookman Old Style" pitchFamily="18" charset="0"/>
              </a:rPr>
              <a:t>. – 		виходить «Кобзар»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1845р</a:t>
            </a:r>
            <a:r>
              <a:rPr lang="uk-UA" sz="2400" b="1" dirty="0" smtClean="0">
                <a:latin typeface="Bookman Old Style" pitchFamily="18" charset="0"/>
              </a:rPr>
              <a:t>. – 		пише «Заповіт»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1847р</a:t>
            </a:r>
            <a:r>
              <a:rPr lang="uk-UA" sz="2400" b="1" dirty="0" smtClean="0">
                <a:latin typeface="Bookman Old Style" pitchFamily="18" charset="0"/>
              </a:rPr>
              <a:t>. – 		заарештований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1857р</a:t>
            </a:r>
            <a:r>
              <a:rPr lang="uk-UA" sz="2400" b="1" dirty="0" smtClean="0">
                <a:latin typeface="Bookman Old Style" pitchFamily="18" charset="0"/>
              </a:rPr>
              <a:t>. – 		закінчується період заслання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1860р</a:t>
            </a:r>
            <a:r>
              <a:rPr lang="uk-UA" sz="2400" b="1" dirty="0" smtClean="0">
                <a:latin typeface="Bookman Old Style" pitchFamily="18" charset="0"/>
              </a:rPr>
              <a:t>. – 		присвоюється звання академіка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1861р</a:t>
            </a:r>
            <a:r>
              <a:rPr lang="uk-UA" sz="2400" b="1" dirty="0" smtClean="0">
                <a:latin typeface="Bookman Old Style" pitchFamily="18" charset="0"/>
              </a:rPr>
              <a:t>. – 		помер у Петербурзі</a:t>
            </a:r>
          </a:p>
          <a:p>
            <a:pPr>
              <a:lnSpc>
                <a:spcPct val="90000"/>
              </a:lnSpc>
              <a:defRPr/>
            </a:pPr>
            <a:endParaRPr lang="ru-RU" sz="2400" b="1" dirty="0" smtClean="0">
              <a:latin typeface="Bookman Old Style" pitchFamily="18" charset="0"/>
            </a:endParaRP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4716463" y="1989138"/>
            <a:ext cx="4038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1400"/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3203574" y="1859756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auto">
          <a:xfrm>
            <a:off x="3203575" y="2492375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auto">
          <a:xfrm>
            <a:off x="3203575" y="3068638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06" name="AutoShape 18"/>
          <p:cNvSpPr>
            <a:spLocks noChangeArrowheads="1"/>
          </p:cNvSpPr>
          <p:nvPr/>
        </p:nvSpPr>
        <p:spPr bwMode="auto">
          <a:xfrm>
            <a:off x="3203575" y="3644900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3203575" y="4221163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08" name="AutoShape 20"/>
          <p:cNvSpPr>
            <a:spLocks noChangeArrowheads="1"/>
          </p:cNvSpPr>
          <p:nvPr/>
        </p:nvSpPr>
        <p:spPr bwMode="auto">
          <a:xfrm>
            <a:off x="3203575" y="4797425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09" name="AutoShape 21"/>
          <p:cNvSpPr>
            <a:spLocks noChangeArrowheads="1"/>
          </p:cNvSpPr>
          <p:nvPr/>
        </p:nvSpPr>
        <p:spPr bwMode="auto">
          <a:xfrm>
            <a:off x="3203576" y="5373688"/>
            <a:ext cx="5511800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3203575" y="5949950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3203575" y="1268413"/>
            <a:ext cx="5472113" cy="5746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13728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4"/>
                  </p:tgtEl>
                </p:cond>
              </p:nextCondLst>
            </p:seq>
          </p:childTnLst>
        </p:cTn>
      </p:par>
    </p:tnLst>
    <p:bldLst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16" y="357166"/>
            <a:ext cx="84296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/>
            <a:endParaRPr lang="uk-UA" dirty="0" smtClean="0">
              <a:solidFill>
                <a:srgbClr val="CAFBED"/>
              </a:solidFill>
              <a:latin typeface="Arial Black" pitchFamily="34" charset="0"/>
            </a:endParaRPr>
          </a:p>
          <a:p>
            <a:pPr algn="just" defTabSz="912813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Мріяти й шукати, доки жити,</a:t>
            </a:r>
          </a:p>
          <a:p>
            <a:pPr algn="just" defTabSz="912813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Шкварити байдужість на вогні!...</a:t>
            </a:r>
          </a:p>
          <a:p>
            <a:pPr algn="just" defTabSz="912813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 якщо відкрию вже відкрите, -</a:t>
            </a:r>
          </a:p>
          <a:p>
            <a:pPr algn="just" defTabSz="912813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Друзі! Ви підкажете мені…</a:t>
            </a:r>
          </a:p>
          <a:p>
            <a:pPr algn="just" defTabSz="912813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           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Василь Симоненко</a:t>
            </a:r>
            <a:endParaRPr lang="en-US" sz="2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defTabSz="912813"/>
            <a:endParaRPr lang="en-US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en-US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en-US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en-US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r>
              <a:rPr lang="uk-UA" sz="1400" dirty="0" smtClean="0">
                <a:solidFill>
                  <a:srgbClr val="B0DFA1"/>
                </a:solidFill>
                <a:latin typeface="Arial Black" pitchFamily="34" charset="0"/>
              </a:rPr>
              <a:t>                                                  </a:t>
            </a: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defTabSz="912813"/>
            <a:endParaRPr lang="uk-UA" sz="1400" dirty="0" smtClean="0">
              <a:solidFill>
                <a:srgbClr val="B0DFA1"/>
              </a:solidFill>
              <a:latin typeface="Arial Black" pitchFamily="34" charset="0"/>
            </a:endParaRPr>
          </a:p>
          <a:p>
            <a:pPr algn="ctr" defTabSz="912813"/>
            <a:r>
              <a:rPr lang="uk-UA" sz="1400" dirty="0" smtClean="0">
                <a:solidFill>
                  <a:srgbClr val="B0DFA1"/>
                </a:solidFill>
                <a:latin typeface="Arial Black" pitchFamily="34" charset="0"/>
              </a:rPr>
              <a:t>                                                            </a:t>
            </a:r>
            <a:r>
              <a:rPr lang="uk-UA" sz="2400" dirty="0" smtClean="0">
                <a:solidFill>
                  <a:srgbClr val="0070C0"/>
                </a:solidFill>
                <a:latin typeface="Arial Black" pitchFamily="34" charset="0"/>
              </a:rPr>
              <a:t>Дякую за увагу!</a:t>
            </a:r>
          </a:p>
        </p:txBody>
      </p:sp>
      <p:pic>
        <p:nvPicPr>
          <p:cNvPr id="8" name="Picture 6" descr="MCj043758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865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2143108" y="714356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- звіт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143504" y="785794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- таблиця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3500430" y="2928934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- вікторина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1571604" y="4714884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- словник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6500826" y="2500306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</a:t>
            </a:r>
            <a:r>
              <a:rPr lang="uk-UA" dirty="0" err="1" smtClean="0">
                <a:solidFill>
                  <a:schemeClr val="tx1"/>
                </a:solidFill>
              </a:rPr>
              <a:t>–узагальнення</a:t>
            </a:r>
            <a:r>
              <a:rPr lang="uk-UA" dirty="0" smtClean="0">
                <a:solidFill>
                  <a:schemeClr val="tx1"/>
                </a:solidFill>
              </a:rPr>
              <a:t> вивченого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5500694" y="4643446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- кросворд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несколько документов 22"/>
          <p:cNvSpPr/>
          <p:nvPr/>
        </p:nvSpPr>
        <p:spPr>
          <a:xfrm>
            <a:off x="500034" y="2571744"/>
            <a:ext cx="2214578" cy="1714512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Презентація </a:t>
            </a:r>
            <a:r>
              <a:rPr lang="uk-UA" dirty="0" err="1" smtClean="0">
                <a:solidFill>
                  <a:schemeClr val="tx1"/>
                </a:solidFill>
              </a:rPr>
              <a:t>-підказка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http://image.slidesharecdn.com/random-130303212935-phpapp02/95/slide-2-638.jpg?cb=136236783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176"/>
            <a:ext cx="3528392" cy="2905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://image.slidesharecdn.com/random-130303212935-phpapp02/95/slide-4-638.jpg?cb=13623678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0" y="409163"/>
            <a:ext cx="2862411" cy="27177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http://image.slidesharecdn.com/random-130303212935-phpapp02/95/slide-5-638.jpg?cb=13623678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79"/>
            <a:ext cx="3051423" cy="2542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http://image.slidesharecdn.com/random-130303212935-phpapp02/95/slide-9-638.jpg?cb=13623678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02" y="3626335"/>
            <a:ext cx="2982813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http://image.slidesharecdn.com/random-130303212935-phpapp02/95/slide-8-638.jpg?cb=13623678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1746"/>
            <a:ext cx="3384376" cy="29435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http://image.slidesharecdn.com/random-130303212935-phpapp02/95/slide-16-638.jpg?cb=136236783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54" y="3751663"/>
            <a:ext cx="2952328" cy="2557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15616" y="4057870"/>
            <a:ext cx="1697412" cy="2432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Конфлікт між мрією та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дійсніс-тю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001902" y="4040291"/>
            <a:ext cx="1637944" cy="242889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Герой –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сильна </a:t>
            </a:r>
            <a:r>
              <a:rPr lang="uk-UA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особис-тість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764636" y="4040291"/>
            <a:ext cx="1684337" cy="242889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Викорис-тання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фольк-лорних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 сюжетів та образів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531325" y="4022833"/>
            <a:ext cx="1662454" cy="242889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Ідеаліза-ція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третього стану та народного духу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214414" y="1071546"/>
            <a:ext cx="1785950" cy="1277334"/>
          </a:xfrm>
          <a:prstGeom prst="horizontalScroll">
            <a:avLst>
              <a:gd name="adj" fmla="val 9853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Зв’язок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 з фольклором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643306" y="1428736"/>
            <a:ext cx="1827213" cy="1214446"/>
          </a:xfrm>
          <a:prstGeom prst="horizontalScroll">
            <a:avLst>
              <a:gd name="adj" fmla="val 12500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Романтизм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857884" y="928670"/>
            <a:ext cx="1755775" cy="1285884"/>
          </a:xfrm>
          <a:prstGeom prst="horizontalScroll">
            <a:avLst>
              <a:gd name="adj" fmla="val 12500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Туга</a:t>
            </a: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 за козацьким минулим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305188" y="467005"/>
            <a:ext cx="6057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uk-UA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Ознаки ранньої  творчості Шевченка</a:t>
            </a:r>
            <a:endParaRPr kumimoji="0" lang="uk-UA" sz="2400" b="0" i="0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214810" y="928670"/>
            <a:ext cx="238125" cy="447675"/>
          </a:xfrm>
          <a:prstGeom prst="downArrow">
            <a:avLst>
              <a:gd name="adj1" fmla="val 50000"/>
              <a:gd name="adj2" fmla="val 4700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36388" y="2857496"/>
            <a:ext cx="3377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+mj-lt"/>
              </a:rPr>
              <a:t>      Ознаки романтизму 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latin typeface="+mj-lt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214810" y="3357562"/>
            <a:ext cx="238125" cy="447675"/>
          </a:xfrm>
          <a:prstGeom prst="downArrow">
            <a:avLst>
              <a:gd name="adj1" fmla="val 50000"/>
              <a:gd name="adj2" fmla="val 4700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61791"/>
              </p:ext>
            </p:extLst>
          </p:nvPr>
        </p:nvGraphicFramePr>
        <p:xfrm>
          <a:off x="857225" y="785794"/>
          <a:ext cx="7215238" cy="52384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94854"/>
                <a:gridCol w="1802317"/>
                <a:gridCol w="1903554"/>
                <a:gridCol w="1714513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8" marR="68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00000"/>
                          </a:solidFill>
                        </a:rPr>
                        <a:t>Іменники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8" marR="68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00000"/>
                          </a:solidFill>
                        </a:rPr>
                        <a:t>Прикметники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8" marR="68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00000"/>
                          </a:solidFill>
                        </a:rPr>
                        <a:t>Дієслова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8" marR="68098" marT="0" marB="0"/>
                </a:tc>
              </a:tr>
              <a:tr h="46669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3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 smtClean="0">
                          <a:solidFill>
                            <a:srgbClr val="FF0000"/>
                          </a:solidFill>
                        </a:rPr>
                        <a:t>Ярема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 err="1" smtClean="0">
                          <a:solidFill>
                            <a:srgbClr val="FF0000"/>
                          </a:solidFill>
                        </a:rPr>
                        <a:t>Галайда</a:t>
                      </a:r>
                      <a:endParaRPr lang="uk-UA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098" marR="68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Наймит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Месник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Патріот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Борець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8" marR="68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Рішучий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Люблячий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Чесний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Справедливий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Відданий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Нездоланний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Злий</a:t>
                      </a:r>
                      <a:endParaRPr lang="ru-RU" sz="2000" dirty="0"/>
                    </a:p>
                  </a:txBody>
                  <a:tcPr marL="68098" marR="68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Допомагає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/>
                        <a:t>Кохає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Вірить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Захищає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Прощає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Бореться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/>
                        <a:t>Переживає</a:t>
                      </a:r>
                      <a:endParaRPr lang="ru-RU" sz="20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8" marR="68098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647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683568" y="476672"/>
            <a:ext cx="8028384" cy="5786478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          Словник застарілих слів у творах </a:t>
            </a:r>
            <a:r>
              <a:rPr lang="uk-UA" sz="2000" b="1" dirty="0">
                <a:solidFill>
                  <a:srgbClr val="C00000"/>
                </a:solidFill>
              </a:rPr>
              <a:t>Ш</a:t>
            </a:r>
            <a:r>
              <a:rPr lang="uk-UA" sz="2000" b="1" dirty="0" smtClean="0">
                <a:solidFill>
                  <a:srgbClr val="C00000"/>
                </a:solidFill>
              </a:rPr>
              <a:t>евченка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  вертоград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uk-UA" b="1" dirty="0" smtClean="0">
                <a:solidFill>
                  <a:schemeClr val="tx1"/>
                </a:solidFill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сад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чертог           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палац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ретязь</a:t>
            </a:r>
            <a:r>
              <a:rPr lang="ru-RU" b="1" dirty="0" smtClean="0">
                <a:solidFill>
                  <a:schemeClr val="tx1"/>
                </a:solidFill>
              </a:rPr>
              <a:t>           -   </a:t>
            </a:r>
            <a:r>
              <a:rPr lang="ru-RU" b="1" dirty="0" err="1" smtClean="0">
                <a:solidFill>
                  <a:schemeClr val="tx1"/>
                </a:solidFill>
              </a:rPr>
              <a:t>ланцю</a:t>
            </a:r>
            <a:r>
              <a:rPr lang="uk-UA" b="1" dirty="0" smtClean="0">
                <a:solidFill>
                  <a:schemeClr val="tx1"/>
                </a:solidFill>
              </a:rPr>
              <a:t>г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оливо</a:t>
            </a:r>
            <a:r>
              <a:rPr lang="ru-RU" b="1" dirty="0" smtClean="0">
                <a:solidFill>
                  <a:schemeClr val="tx1"/>
                </a:solidFill>
              </a:rPr>
              <a:t>            -   </a:t>
            </a:r>
            <a:r>
              <a:rPr lang="ru-RU" b="1" dirty="0" err="1" smtClean="0">
                <a:solidFill>
                  <a:schemeClr val="tx1"/>
                </a:solidFill>
              </a:rPr>
              <a:t>олівець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лиця</a:t>
            </a:r>
            <a:r>
              <a:rPr lang="ru-RU" b="1" dirty="0" smtClean="0">
                <a:solidFill>
                  <a:schemeClr val="tx1"/>
                </a:solidFill>
              </a:rPr>
              <a:t>              -   </a:t>
            </a:r>
            <a:r>
              <a:rPr lang="ru-RU" b="1" dirty="0" err="1" smtClean="0">
                <a:solidFill>
                  <a:schemeClr val="tx1"/>
                </a:solidFill>
              </a:rPr>
              <a:t>щоки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вої</a:t>
            </a:r>
            <a:r>
              <a:rPr lang="ru-RU" b="1" dirty="0" smtClean="0">
                <a:solidFill>
                  <a:schemeClr val="tx1"/>
                </a:solidFill>
              </a:rPr>
              <a:t>                  -   вояки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ланіти</a:t>
            </a:r>
            <a:r>
              <a:rPr lang="ru-RU" b="1" dirty="0" smtClean="0">
                <a:solidFill>
                  <a:schemeClr val="tx1"/>
                </a:solidFill>
              </a:rPr>
              <a:t>           -   </a:t>
            </a:r>
            <a:r>
              <a:rPr lang="ru-RU" b="1" dirty="0" err="1" smtClean="0">
                <a:solidFill>
                  <a:schemeClr val="tx1"/>
                </a:solidFill>
              </a:rPr>
              <a:t>щоки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живот           -   </a:t>
            </a:r>
            <a:r>
              <a:rPr lang="ru-RU" b="1" dirty="0" err="1" smtClean="0">
                <a:solidFill>
                  <a:schemeClr val="tx1"/>
                </a:solidFill>
              </a:rPr>
              <a:t>життя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пря                -    </a:t>
            </a:r>
            <a:r>
              <a:rPr lang="ru-RU" b="1" dirty="0" err="1" smtClean="0">
                <a:solidFill>
                  <a:schemeClr val="tx1"/>
                </a:solidFill>
              </a:rPr>
              <a:t>спір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глаголи        -   слова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мова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возлісся</a:t>
            </a:r>
            <a:r>
              <a:rPr lang="ru-RU" b="1" dirty="0" smtClean="0">
                <a:solidFill>
                  <a:schemeClr val="tx1"/>
                </a:solidFill>
              </a:rPr>
              <a:t>       -  </a:t>
            </a:r>
            <a:r>
              <a:rPr lang="ru-RU" b="1" dirty="0" err="1" smtClean="0">
                <a:solidFill>
                  <a:schemeClr val="tx1"/>
                </a:solidFill>
              </a:rPr>
              <a:t>узлісся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воспівати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оспівувати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врата </a:t>
            </a:r>
            <a:r>
              <a:rPr lang="en-US" b="1" dirty="0" smtClean="0">
                <a:solidFill>
                  <a:schemeClr val="tx1"/>
                </a:solidFill>
              </a:rPr>
              <a:t>   </a:t>
            </a:r>
            <a:r>
              <a:rPr lang="uk-UA" b="1" dirty="0" smtClean="0">
                <a:solidFill>
                  <a:schemeClr val="tx1"/>
                </a:solidFill>
              </a:rPr>
              <a:t>        -   </a:t>
            </a:r>
            <a:r>
              <a:rPr lang="ru-RU" b="1" dirty="0" smtClean="0">
                <a:solidFill>
                  <a:schemeClr val="tx1"/>
                </a:solidFill>
              </a:rPr>
              <a:t>ворота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враг 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uk-UA" b="1" dirty="0" smtClean="0">
                <a:solidFill>
                  <a:schemeClr val="tx1"/>
                </a:solidFill>
              </a:rPr>
              <a:t>           -  </a:t>
            </a:r>
            <a:r>
              <a:rPr lang="ru-RU" b="1" dirty="0" smtClean="0">
                <a:solidFill>
                  <a:schemeClr val="tx1"/>
                </a:solidFill>
              </a:rPr>
              <a:t>ворог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глава </a:t>
            </a:r>
            <a:r>
              <a:rPr lang="en-US" b="1" dirty="0" smtClean="0">
                <a:solidFill>
                  <a:schemeClr val="tx1"/>
                </a:solidFill>
              </a:rPr>
              <a:t>       </a:t>
            </a:r>
            <a:r>
              <a:rPr lang="uk-UA" b="1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 -  </a:t>
            </a:r>
            <a:r>
              <a:rPr lang="ru-RU" b="1" dirty="0" smtClean="0">
                <a:solidFill>
                  <a:schemeClr val="tx1"/>
                </a:solidFill>
              </a:rPr>
              <a:t>голова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злото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 - 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золото</a:t>
            </a:r>
            <a:endParaRPr lang="uk-UA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Чижмак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астя, 9 клас</a:t>
            </a:r>
          </a:p>
          <a:p>
            <a:endParaRPr lang="uk-UA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1200" dirty="0" smtClean="0">
              <a:solidFill>
                <a:schemeClr val="tx1"/>
              </a:solidFill>
            </a:endParaRPr>
          </a:p>
          <a:p>
            <a:endParaRPr lang="uk-UA" sz="1200" dirty="0" smtClean="0">
              <a:solidFill>
                <a:schemeClr val="tx1"/>
              </a:solidFill>
            </a:endParaRPr>
          </a:p>
          <a:p>
            <a:endParaRPr lang="uk-UA" sz="1200" dirty="0" smtClean="0">
              <a:solidFill>
                <a:schemeClr val="tx1"/>
              </a:solidFill>
            </a:endParaRPr>
          </a:p>
          <a:p>
            <a:endParaRPr lang="uk-UA" sz="1200" dirty="0" smtClean="0">
              <a:solidFill>
                <a:schemeClr val="tx1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6" name="Рисунок 5" descr="https://encrypted-tbn1.google.com/images?q=tbn:ANd9GcR_4cmsfPmlWUYlL_y8jpLJBhhTLTe5rUgHouNI5blJe2X2Ei8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2762250" cy="223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27502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s\Рабочий стол\MAM\Винник В.Л\SDC1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65" t="26040" r="8453"/>
          <a:stretch>
            <a:fillRect/>
          </a:stretch>
        </p:blipFill>
        <p:spPr bwMode="auto">
          <a:xfrm>
            <a:off x="971600" y="260648"/>
            <a:ext cx="4286280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3507284"/>
            <a:ext cx="4071967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</p:pic>
      <p:pic>
        <p:nvPicPr>
          <p:cNvPr id="4" name="Picture 2" descr="https://encrypted-tbn3.gstatic.com/images?q=tbn:ANd9GcTlkyEobwYHZBMKBiAqOXUh_cxv4hxq4dWFTyAH-CZgfRoTgiGG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855962" cy="3827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9106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59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590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14348" y="1785926"/>
            <a:ext cx="77724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tx2"/>
                </a:solidFill>
                <a:latin typeface="Arial Narrow" pitchFamily="34" charset="0"/>
              </a:rPr>
              <a:t>Прізвище пана, якому належала сім</a:t>
            </a:r>
            <a:r>
              <a:rPr lang="en-US" sz="4800" b="1" dirty="0" smtClean="0">
                <a:solidFill>
                  <a:schemeClr val="tx2"/>
                </a:solidFill>
                <a:latin typeface="Arial Narrow" pitchFamily="34" charset="0"/>
              </a:rPr>
              <a:t>’</a:t>
            </a:r>
            <a:r>
              <a:rPr lang="uk-UA" sz="4800" b="1" dirty="0" smtClean="0">
                <a:solidFill>
                  <a:schemeClr val="tx2"/>
                </a:solidFill>
                <a:latin typeface="Arial Narrow" pitchFamily="34" charset="0"/>
              </a:rPr>
              <a:t>я Шевченків</a:t>
            </a:r>
            <a:endParaRPr lang="ru-RU" sz="4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71550" y="48688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i="1" dirty="0" err="1" smtClean="0">
                <a:solidFill>
                  <a:srgbClr val="FF0000"/>
                </a:solidFill>
                <a:latin typeface="Forte" pitchFamily="66" charset="0"/>
              </a:rPr>
              <a:t>Енгельгардт</a:t>
            </a:r>
            <a:endParaRPr lang="ru-RU" sz="4400" b="1" i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6048375" cy="814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Дитинство </a:t>
            </a:r>
            <a:endParaRPr lang="ru-RU" sz="4000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2" name="Picture 12" descr="Рисунок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508500"/>
            <a:ext cx="1682750" cy="21605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1406</TotalTime>
  <Words>604</Words>
  <Application>Microsoft Office PowerPoint</Application>
  <PresentationFormat>Экран (4:3)</PresentationFormat>
  <Paragraphs>223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 Напрями використання комп’ютера під час вивчення творчості Т. Г. Шевченка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ФРАЗЕОЛОГІЯ              Дунув вітер понад ставом —                     І сліду не стало («Катерина»). </vt:lpstr>
      <vt:lpstr>                                                            Будова слова Б'ють пороги; місяць сходить,   як і перше сходив... Нема Січі, пропав і той, Хто всім верховодив!  Чайка скиглить літаючи, мов за дітьми плаче;  Сонце гріє, вітер віє  на степу козачім.                                «До Основ’яненка» </vt:lpstr>
      <vt:lpstr>За чотири  хвилини написати, які події в житті Шевченка відбулися у вказані роки.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www.PHILka.RU</cp:lastModifiedBy>
  <cp:revision>287</cp:revision>
  <dcterms:modified xsi:type="dcterms:W3CDTF">2014-02-23T20:58:49Z</dcterms:modified>
</cp:coreProperties>
</file>